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50A4B8BE-8719-42DA-B38A-BFB8787CFEBF}" type="datetimeFigureOut">
              <a:rPr lang="el-GR" smtClean="0"/>
              <a:pPr/>
              <a:t>7/6/2021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42CEDEB-1D0A-4264-AED0-E0E83E7509C5}"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0A4B8BE-8719-42DA-B38A-BFB8787CFEBF}" type="datetimeFigureOut">
              <a:rPr lang="el-GR" smtClean="0"/>
              <a:pPr/>
              <a:t>7/6/2021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42CEDEB-1D0A-4264-AED0-E0E83E7509C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0A4B8BE-8719-42DA-B38A-BFB8787CFEBF}" type="datetimeFigureOut">
              <a:rPr lang="el-GR" smtClean="0"/>
              <a:pPr/>
              <a:t>7/6/2021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42CEDEB-1D0A-4264-AED0-E0E83E7509C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0A4B8BE-8719-42DA-B38A-BFB8787CFEBF}" type="datetimeFigureOut">
              <a:rPr lang="el-GR" smtClean="0"/>
              <a:pPr/>
              <a:t>7/6/2021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42CEDEB-1D0A-4264-AED0-E0E83E7509C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0A4B8BE-8719-42DA-B38A-BFB8787CFEBF}" type="datetimeFigureOut">
              <a:rPr lang="el-GR" smtClean="0"/>
              <a:pPr/>
              <a:t>7/6/2021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42CEDEB-1D0A-4264-AED0-E0E83E7509C5}"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50A4B8BE-8719-42DA-B38A-BFB8787CFEBF}" type="datetimeFigureOut">
              <a:rPr lang="el-GR" smtClean="0"/>
              <a:pPr/>
              <a:t>7/6/2021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42CEDEB-1D0A-4264-AED0-E0E83E7509C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50A4B8BE-8719-42DA-B38A-BFB8787CFEBF}" type="datetimeFigureOut">
              <a:rPr lang="el-GR" smtClean="0"/>
              <a:pPr/>
              <a:t>7/6/2021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42CEDEB-1D0A-4264-AED0-E0E83E7509C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50A4B8BE-8719-42DA-B38A-BFB8787CFEBF}" type="datetimeFigureOut">
              <a:rPr lang="el-GR" smtClean="0"/>
              <a:pPr/>
              <a:t>7/6/2021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42CEDEB-1D0A-4264-AED0-E0E83E7509C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0A4B8BE-8719-42DA-B38A-BFB8787CFEBF}" type="datetimeFigureOut">
              <a:rPr lang="el-GR" smtClean="0"/>
              <a:pPr/>
              <a:t>7/6/2021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42CEDEB-1D0A-4264-AED0-E0E83E7509C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0A4B8BE-8719-42DA-B38A-BFB8787CFEBF}" type="datetimeFigureOut">
              <a:rPr lang="el-GR" smtClean="0"/>
              <a:pPr/>
              <a:t>7/6/2021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42CEDEB-1D0A-4264-AED0-E0E83E7509C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0A4B8BE-8719-42DA-B38A-BFB8787CFEBF}" type="datetimeFigureOut">
              <a:rPr lang="el-GR" smtClean="0"/>
              <a:pPr/>
              <a:t>7/6/2021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42CEDEB-1D0A-4264-AED0-E0E83E7509C5}"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A4B8BE-8719-42DA-B38A-BFB8787CFEBF}" type="datetimeFigureOut">
              <a:rPr lang="el-GR" smtClean="0"/>
              <a:pPr/>
              <a:t>7/6/2021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2CEDEB-1D0A-4264-AED0-E0E83E7509C5}"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260648"/>
            <a:ext cx="7772400" cy="1470025"/>
          </a:xfrm>
        </p:spPr>
        <p:txBody>
          <a:bodyPr/>
          <a:lstStyle/>
          <a:p>
            <a:r>
              <a:rPr lang="el-GR" dirty="0" smtClean="0"/>
              <a:t>ΝΟΤΙΑ ΑΦΡΙΚΗ</a:t>
            </a:r>
            <a:endParaRPr lang="el-GR" dirty="0"/>
          </a:p>
        </p:txBody>
      </p:sp>
      <p:sp>
        <p:nvSpPr>
          <p:cNvPr id="3" name="2 - Υπότιτλος"/>
          <p:cNvSpPr>
            <a:spLocks noGrp="1"/>
          </p:cNvSpPr>
          <p:nvPr>
            <p:ph type="subTitle" idx="1"/>
          </p:nvPr>
        </p:nvSpPr>
        <p:spPr>
          <a:xfrm>
            <a:off x="1371600" y="1628800"/>
            <a:ext cx="6400800" cy="4010000"/>
          </a:xfrm>
        </p:spPr>
        <p:txBody>
          <a:bodyPr>
            <a:normAutofit fontScale="92500"/>
          </a:bodyPr>
          <a:lstStyle/>
          <a:p>
            <a:r>
              <a:rPr lang="el-GR" dirty="0" smtClean="0"/>
              <a:t>Έτος 2021. Μια εργασία του 70</a:t>
            </a:r>
            <a:r>
              <a:rPr lang="el-GR" baseline="30000" dirty="0" smtClean="0"/>
              <a:t>ου</a:t>
            </a:r>
            <a:r>
              <a:rPr lang="el-GR" dirty="0" smtClean="0"/>
              <a:t> Δημοτικού σχολείου Αθηνών.</a:t>
            </a:r>
            <a:r>
              <a:rPr lang="el-GR" dirty="0"/>
              <a:t>	</a:t>
            </a:r>
            <a:endParaRPr lang="el-GR" dirty="0" smtClean="0"/>
          </a:p>
          <a:p>
            <a:endParaRPr lang="el-GR" dirty="0" smtClean="0"/>
          </a:p>
          <a:p>
            <a:r>
              <a:rPr lang="el-GR" dirty="0" smtClean="0"/>
              <a:t>Τοποθεσία: Η Νότια Αφρική βρίσκεται στο νότιο άκρο της ομώνυμης ηπείρου, με μια ακτογραμμή μήκους 2.500 χιλιομέτρων η οποία εφάπτεται με τον Ατλαντικό και τον Ινδικό ωκεανό.</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Αξιοθέατα:</a:t>
            </a:r>
            <a:endParaRPr lang="el-GR" dirty="0"/>
          </a:p>
        </p:txBody>
      </p:sp>
      <p:sp>
        <p:nvSpPr>
          <p:cNvPr id="3" name="2 - Θέση περιεχομένου"/>
          <p:cNvSpPr>
            <a:spLocks noGrp="1"/>
          </p:cNvSpPr>
          <p:nvPr>
            <p:ph idx="1"/>
          </p:nvPr>
        </p:nvSpPr>
        <p:spPr/>
        <p:txBody>
          <a:bodyPr/>
          <a:lstStyle/>
          <a:p>
            <a:r>
              <a:rPr lang="el-GR" dirty="0" smtClean="0"/>
              <a:t>Η Νότια Αφρική έχει για αξιοθέατα τα πολλά της εθνικά πάρκα μα γνωστότερο το </a:t>
            </a:r>
            <a:r>
              <a:rPr lang="el-GR" dirty="0" err="1" smtClean="0"/>
              <a:t>Σερενγκέτι</a:t>
            </a:r>
            <a:r>
              <a:rPr lang="el-GR" dirty="0" smtClean="0"/>
              <a:t>.</a:t>
            </a:r>
            <a:endParaRPr lang="el-GR" dirty="0"/>
          </a:p>
        </p:txBody>
      </p:sp>
      <p:pic>
        <p:nvPicPr>
          <p:cNvPr id="4" name="3 - Εικόνα" descr="images.jpg"/>
          <p:cNvPicPr>
            <a:picLocks noChangeAspect="1"/>
          </p:cNvPicPr>
          <p:nvPr/>
        </p:nvPicPr>
        <p:blipFill>
          <a:blip r:embed="rId2" cstate="print"/>
          <a:stretch>
            <a:fillRect/>
          </a:stretch>
        </p:blipFill>
        <p:spPr>
          <a:xfrm>
            <a:off x="251520" y="3068960"/>
            <a:ext cx="4464496" cy="3645024"/>
          </a:xfrm>
          <a:prstGeom prst="rect">
            <a:avLst/>
          </a:prstGeom>
        </p:spPr>
      </p:pic>
      <p:pic>
        <p:nvPicPr>
          <p:cNvPr id="5" name="4 - Εικόνα" descr="κατάλογος.jpg"/>
          <p:cNvPicPr>
            <a:picLocks noChangeAspect="1"/>
          </p:cNvPicPr>
          <p:nvPr/>
        </p:nvPicPr>
        <p:blipFill>
          <a:blip r:embed="rId3" cstate="print"/>
          <a:stretch>
            <a:fillRect/>
          </a:stretch>
        </p:blipFill>
        <p:spPr>
          <a:xfrm>
            <a:off x="4932040" y="3068960"/>
            <a:ext cx="4032448" cy="36004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Αναφορά πηγών: </a:t>
            </a:r>
            <a:endParaRPr lang="el-GR" dirty="0"/>
          </a:p>
        </p:txBody>
      </p:sp>
      <p:sp>
        <p:nvSpPr>
          <p:cNvPr id="3" name="2 - Θέση περιεχομένου"/>
          <p:cNvSpPr>
            <a:spLocks noGrp="1"/>
          </p:cNvSpPr>
          <p:nvPr>
            <p:ph idx="1"/>
          </p:nvPr>
        </p:nvSpPr>
        <p:spPr/>
        <p:txBody>
          <a:bodyPr/>
          <a:lstStyle/>
          <a:p>
            <a:r>
              <a:rPr lang="el-GR" dirty="0" smtClean="0"/>
              <a:t>Οι πηγές αντλήθηκαν από τη </a:t>
            </a:r>
            <a:r>
              <a:rPr lang="el-GR" dirty="0" err="1" smtClean="0"/>
              <a:t>βικιπαίδεια</a:t>
            </a:r>
            <a:r>
              <a:rPr lang="el-GR" dirty="0" smtClean="0"/>
              <a:t> και από τις </a:t>
            </a:r>
            <a:r>
              <a:rPr lang="el-GR" dirty="0" err="1" smtClean="0"/>
              <a:t>εικό</a:t>
            </a:r>
            <a:r>
              <a:rPr lang="en-US" dirty="0" smtClean="0"/>
              <a:t> https://el.wikipedia.org/wiki/%CE%9D%CF%8C%CF%84%CE%B9%CE%B1_%CE%91%CF%86%CF%81%CE%B9%CE%BA%CE%AE </a:t>
            </a:r>
            <a:r>
              <a:rPr lang="el-GR" dirty="0" err="1" smtClean="0"/>
              <a:t>νες</a:t>
            </a:r>
            <a:r>
              <a:rPr lang="el-GR" dirty="0" smtClean="0"/>
              <a:t> του </a:t>
            </a:r>
            <a:r>
              <a:rPr lang="en-US" dirty="0" smtClean="0"/>
              <a:t>Google</a:t>
            </a:r>
            <a:r>
              <a:rPr lang="el-GR" dirty="0" smtClean="0"/>
              <a:t>.</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Μέγεθος:</a:t>
            </a:r>
            <a:endParaRPr lang="el-GR" dirty="0"/>
          </a:p>
        </p:txBody>
      </p:sp>
      <p:sp>
        <p:nvSpPr>
          <p:cNvPr id="3" name="2 - Θέση περιεχομένου"/>
          <p:cNvSpPr>
            <a:spLocks noGrp="1"/>
          </p:cNvSpPr>
          <p:nvPr>
            <p:ph idx="1"/>
          </p:nvPr>
        </p:nvSpPr>
        <p:spPr>
          <a:xfrm>
            <a:off x="0" y="1600200"/>
            <a:ext cx="7668344" cy="5257800"/>
          </a:xfrm>
        </p:spPr>
        <p:txBody>
          <a:bodyPr/>
          <a:lstStyle/>
          <a:p>
            <a:pPr>
              <a:buNone/>
            </a:pPr>
            <a:r>
              <a:rPr lang="el-GR" dirty="0" smtClean="0"/>
              <a:t>Η χώρα είναι η 25</a:t>
            </a:r>
            <a:r>
              <a:rPr lang="el-GR" baseline="30000" dirty="0" smtClean="0"/>
              <a:t>η</a:t>
            </a:r>
            <a:r>
              <a:rPr lang="el-GR" dirty="0" smtClean="0"/>
              <a:t> μεγαλύτερη στον κόσμο. Το μέγεθος της χαρίζει μία θέση ανάμεσα στις 10 μεγαλύτερες της αφρικανικής Ηπείρου. Κάτω φαίνεται το σχήμα της χώρας. </a:t>
            </a:r>
            <a:endParaRPr lang="el-GR" dirty="0"/>
          </a:p>
        </p:txBody>
      </p:sp>
      <p:pic>
        <p:nvPicPr>
          <p:cNvPr id="1026" name="Picture 2" descr="https://upload.wikimedia.org/wikipedia/commons/thumb/f/f9/South_Africa_relief_location_map.svg/250px-South_Africa_relief_location_map.svg.png"/>
          <p:cNvPicPr>
            <a:picLocks noChangeAspect="1" noChangeArrowheads="1"/>
          </p:cNvPicPr>
          <p:nvPr/>
        </p:nvPicPr>
        <p:blipFill>
          <a:blip r:embed="rId2" cstate="print"/>
          <a:srcRect/>
          <a:stretch>
            <a:fillRect/>
          </a:stretch>
        </p:blipFill>
        <p:spPr bwMode="auto">
          <a:xfrm>
            <a:off x="4067944" y="3861048"/>
            <a:ext cx="2776009" cy="252028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Κλίμα και περιοχές:</a:t>
            </a:r>
            <a:endParaRPr lang="el-GR" dirty="0"/>
          </a:p>
        </p:txBody>
      </p:sp>
      <p:sp>
        <p:nvSpPr>
          <p:cNvPr id="3" name="2 - Θέση περιεχομένου"/>
          <p:cNvSpPr>
            <a:spLocks noGrp="1"/>
          </p:cNvSpPr>
          <p:nvPr>
            <p:ph idx="1"/>
          </p:nvPr>
        </p:nvSpPr>
        <p:spPr/>
        <p:txBody>
          <a:bodyPr>
            <a:normAutofit fontScale="92500" lnSpcReduction="10000"/>
          </a:bodyPr>
          <a:lstStyle/>
          <a:p>
            <a:pPr>
              <a:buNone/>
            </a:pPr>
            <a:r>
              <a:rPr lang="el-GR" dirty="0" smtClean="0"/>
              <a:t>    Η Νότια Αφρική σε σχέση με τις άλλες χώρες της ηπείρου έχει ένα σχετικά εύκρατο κλίμα αφού περιβάλλεται από τον Ατλαντικό και τον Ινδικό ωκεανό. Επίσης είναι στην εύκρατη ζώνη του νότιου Ημισφαιρίου. Οπότε εξαιτίας κυρίως της επιρροής που ασκούν οι παραπάνω ωκεανοί στη χώρα, υπάρχει μεγάλη ποικιλία κλιματικών ζωνών από την ερημική στα βόρεια, μέχρι την υποτροπική στα βορειοανατολικά, στα σύνορα με τη Μοζαμβίκη.</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Οικονομία:</a:t>
            </a:r>
            <a:endParaRPr lang="el-GR" dirty="0"/>
          </a:p>
        </p:txBody>
      </p:sp>
      <p:sp>
        <p:nvSpPr>
          <p:cNvPr id="3" name="2 - Θέση περιεχομένου"/>
          <p:cNvSpPr>
            <a:spLocks noGrp="1"/>
          </p:cNvSpPr>
          <p:nvPr>
            <p:ph idx="1"/>
          </p:nvPr>
        </p:nvSpPr>
        <p:spPr/>
        <p:txBody>
          <a:bodyPr/>
          <a:lstStyle/>
          <a:p>
            <a:r>
              <a:rPr lang="el-GR" dirty="0" smtClean="0"/>
              <a:t>Η οικονομία της Νότιας Αφρικής είναι μεικτή και η δεύτερη μεγαλύτερη στην ήπειρο μετά τη Νιγηρία. Υπάρχει επίσης αρκετά υψηλό κατά κεφαλήν Α.Ε.Π σε σχέση με άλλες χώρες της </a:t>
            </a:r>
            <a:r>
              <a:rPr lang="el-GR" dirty="0" err="1" smtClean="0"/>
              <a:t>υποσαχάριας</a:t>
            </a:r>
            <a:r>
              <a:rPr lang="el-GR" dirty="0" smtClean="0"/>
              <a:t> Αφρικής. Στη χώρα υπάρχει μεγάλη φτώχεια, ανεργία καθώς και μεγάλο ποσοστό ανισότητας όσον αφορά τη διανομή πλούτου.</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Πρωτεύουσα:</a:t>
            </a:r>
            <a:endParaRPr lang="el-GR" dirty="0"/>
          </a:p>
        </p:txBody>
      </p:sp>
      <p:sp>
        <p:nvSpPr>
          <p:cNvPr id="3" name="2 - Θέση περιεχομένου"/>
          <p:cNvSpPr>
            <a:spLocks noGrp="1"/>
          </p:cNvSpPr>
          <p:nvPr>
            <p:ph idx="1"/>
          </p:nvPr>
        </p:nvSpPr>
        <p:spPr/>
        <p:txBody>
          <a:bodyPr/>
          <a:lstStyle/>
          <a:p>
            <a:pPr>
              <a:buNone/>
            </a:pPr>
            <a:r>
              <a:rPr lang="el-GR" dirty="0" smtClean="0"/>
              <a:t>Η πρωτεύουσα της χώρας είναι η Πρετόρια ως επίσημη, η Κέιπ Τάουν ως νομοθετική και το </a:t>
            </a:r>
            <a:r>
              <a:rPr lang="el-GR" dirty="0" err="1" smtClean="0"/>
              <a:t>Μπλουμφοντέιν</a:t>
            </a:r>
            <a:r>
              <a:rPr lang="el-GR" dirty="0" smtClean="0"/>
              <a:t> ως δικαστική.</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Διακυβέρνηση:</a:t>
            </a:r>
            <a:endParaRPr lang="el-GR" dirty="0"/>
          </a:p>
        </p:txBody>
      </p:sp>
      <p:sp>
        <p:nvSpPr>
          <p:cNvPr id="3" name="2 - Θέση περιεχομένου"/>
          <p:cNvSpPr>
            <a:spLocks noGrp="1"/>
          </p:cNvSpPr>
          <p:nvPr>
            <p:ph idx="1"/>
          </p:nvPr>
        </p:nvSpPr>
        <p:spPr/>
        <p:txBody>
          <a:bodyPr/>
          <a:lstStyle/>
          <a:p>
            <a:pPr>
              <a:buNone/>
            </a:pPr>
            <a:r>
              <a:rPr lang="el-GR" dirty="0" smtClean="0"/>
              <a:t>Σε αντίθεση με άλλες δημοκρατικές χώρες η Νότια Αφρική έχει προεδρική δημοκρατία που σημαίνει ότι αρχηγός του κράτους και της κυβέρνησης είναι ο Πρόεδρος της Δημοκρατίας. Μόνο όσοι είναι άνω των 18 έχουν το δικαίωμα να ψηφίσουν</a:t>
            </a:r>
            <a:r>
              <a:rPr lang="en-US" dirty="0" smtClean="0"/>
              <a:t>. </a:t>
            </a:r>
            <a:r>
              <a:rPr lang="el-GR" dirty="0" smtClean="0"/>
              <a:t>Οι πολίτες εκλέγουν το κοινοβούλιο και τα μέλη του.</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Ιστορία-Πολιτισμός:</a:t>
            </a:r>
            <a:endParaRPr lang="el-GR" dirty="0"/>
          </a:p>
        </p:txBody>
      </p:sp>
      <p:sp>
        <p:nvSpPr>
          <p:cNvPr id="3" name="2 - Θέση περιεχομένου"/>
          <p:cNvSpPr>
            <a:spLocks noGrp="1"/>
          </p:cNvSpPr>
          <p:nvPr>
            <p:ph idx="1"/>
          </p:nvPr>
        </p:nvSpPr>
        <p:spPr/>
        <p:txBody>
          <a:bodyPr>
            <a:normAutofit lnSpcReduction="10000"/>
          </a:bodyPr>
          <a:lstStyle/>
          <a:p>
            <a:pPr>
              <a:buNone/>
            </a:pPr>
            <a:r>
              <a:rPr lang="el-GR" dirty="0" smtClean="0"/>
              <a:t>Στη Νότια Αφρική υπάρχουν μερικοί από τους αρχαιότερους αρχαιολογικούς τόπους προϊστορικών ανθρώπων στον κόσμο. </a:t>
            </a:r>
            <a:r>
              <a:rPr lang="el-GR" dirty="0" smtClean="0"/>
              <a:t>Το </a:t>
            </a:r>
            <a:r>
              <a:rPr lang="el-GR" dirty="0" smtClean="0"/>
              <a:t>1487</a:t>
            </a:r>
          </a:p>
          <a:p>
            <a:pPr>
              <a:buNone/>
            </a:pPr>
            <a:r>
              <a:rPr lang="el-GR" dirty="0" smtClean="0"/>
              <a:t>    ο Βαρθολομαίος Ντιάζ έφτασε στη νότια Αφρική. Στα τέλη του 19</a:t>
            </a:r>
            <a:r>
              <a:rPr lang="el-GR" baseline="30000" dirty="0" smtClean="0"/>
              <a:t>ου</a:t>
            </a:r>
            <a:r>
              <a:rPr lang="el-GR" dirty="0" smtClean="0"/>
              <a:t> αιώνα με την ανακάλυψη διαμαντιών στη χώρα άρχισε οικονομική ανάπτυξη</a:t>
            </a:r>
            <a:r>
              <a:rPr lang="el-GR" b="1" dirty="0" smtClean="0"/>
              <a:t> </a:t>
            </a:r>
            <a:r>
              <a:rPr lang="el-GR" dirty="0" smtClean="0"/>
              <a:t>και μετά από </a:t>
            </a:r>
            <a:r>
              <a:rPr lang="el-GR" dirty="0" smtClean="0"/>
              <a:t>τη νίκη των Βρετανών απέναντι στους Ζουλού παρά την ήττα τους στη μάχη του </a:t>
            </a:r>
            <a:r>
              <a:rPr lang="el-GR" dirty="0" err="1" smtClean="0"/>
              <a:t>Ισαντλβάνα</a:t>
            </a:r>
            <a:r>
              <a:rPr lang="el-GR" dirty="0" smtClean="0"/>
              <a:t>. </a:t>
            </a:r>
            <a:endParaRPr lang="el-GR"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Πληθυσμός-γλώσσα:</a:t>
            </a:r>
            <a:endParaRPr lang="el-GR" dirty="0"/>
          </a:p>
        </p:txBody>
      </p:sp>
      <p:sp>
        <p:nvSpPr>
          <p:cNvPr id="3" name="2 - Θέση περιεχομένου"/>
          <p:cNvSpPr>
            <a:spLocks noGrp="1"/>
          </p:cNvSpPr>
          <p:nvPr>
            <p:ph idx="1"/>
          </p:nvPr>
        </p:nvSpPr>
        <p:spPr/>
        <p:txBody>
          <a:bodyPr/>
          <a:lstStyle/>
          <a:p>
            <a:r>
              <a:rPr lang="el-GR" dirty="0" smtClean="0"/>
              <a:t>Ο πληθυσμός της Νότιας Αφρικής σύμφωνα με την απογραφή του 2011 είναι 51.770.560. Οι επίσημες γλώσσες είναι οι εξής: </a:t>
            </a:r>
            <a:r>
              <a:rPr lang="el-GR" dirty="0" err="1" smtClean="0"/>
              <a:t>Αφρικάανς</a:t>
            </a:r>
            <a:r>
              <a:rPr lang="el-GR" dirty="0" smtClean="0"/>
              <a:t>, Αγγλικά, Ζουλού, Κόσα, </a:t>
            </a:r>
            <a:r>
              <a:rPr lang="el-GR" dirty="0" err="1" smtClean="0"/>
              <a:t>Σουάτι</a:t>
            </a:r>
            <a:r>
              <a:rPr lang="el-GR" dirty="0" smtClean="0"/>
              <a:t>, </a:t>
            </a:r>
            <a:r>
              <a:rPr lang="el-GR" dirty="0" err="1" smtClean="0"/>
              <a:t>Ντεμπέλε</a:t>
            </a:r>
            <a:r>
              <a:rPr lang="el-GR" dirty="0" smtClean="0"/>
              <a:t>, Βόρεια </a:t>
            </a:r>
            <a:r>
              <a:rPr lang="el-GR" dirty="0" err="1" smtClean="0"/>
              <a:t>Σότο</a:t>
            </a:r>
            <a:r>
              <a:rPr lang="el-GR" dirty="0" smtClean="0"/>
              <a:t> , Νότια </a:t>
            </a:r>
            <a:r>
              <a:rPr lang="el-GR" dirty="0" err="1" smtClean="0"/>
              <a:t>Σότο</a:t>
            </a:r>
            <a:r>
              <a:rPr lang="el-GR" dirty="0" smtClean="0"/>
              <a:t>, </a:t>
            </a:r>
            <a:r>
              <a:rPr lang="el-GR" dirty="0" err="1" smtClean="0"/>
              <a:t>Τσόνγκα</a:t>
            </a:r>
            <a:r>
              <a:rPr lang="el-GR" dirty="0" smtClean="0"/>
              <a:t>, </a:t>
            </a:r>
            <a:r>
              <a:rPr lang="el-GR" dirty="0" err="1" smtClean="0"/>
              <a:t>Τσουάνα</a:t>
            </a:r>
            <a:r>
              <a:rPr lang="el-GR" dirty="0" smtClean="0"/>
              <a:t>, </a:t>
            </a:r>
            <a:r>
              <a:rPr lang="el-GR" dirty="0" err="1" smtClean="0"/>
              <a:t>Βένδα</a:t>
            </a:r>
            <a:r>
              <a:rPr lang="el-GR" dirty="0" smtClean="0"/>
              <a:t>.</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Νόμισμα-σημαία:</a:t>
            </a:r>
            <a:endParaRPr lang="el-GR" dirty="0"/>
          </a:p>
        </p:txBody>
      </p:sp>
      <p:sp>
        <p:nvSpPr>
          <p:cNvPr id="3" name="2 - Θέση περιεχομένου"/>
          <p:cNvSpPr>
            <a:spLocks noGrp="1"/>
          </p:cNvSpPr>
          <p:nvPr>
            <p:ph idx="1"/>
          </p:nvPr>
        </p:nvSpPr>
        <p:spPr/>
        <p:txBody>
          <a:bodyPr/>
          <a:lstStyle/>
          <a:p>
            <a:pPr>
              <a:buNone/>
            </a:pPr>
            <a:r>
              <a:rPr lang="el-GR" dirty="0" smtClean="0"/>
              <a:t>Το νόμισμα της Νότιας Αφρικής είναι το </a:t>
            </a:r>
            <a:r>
              <a:rPr lang="el-GR" dirty="0" err="1" smtClean="0"/>
              <a:t>Ραντ</a:t>
            </a:r>
            <a:r>
              <a:rPr lang="el-GR" dirty="0" smtClean="0"/>
              <a:t>. </a:t>
            </a:r>
          </a:p>
          <a:p>
            <a:pPr>
              <a:buNone/>
            </a:pPr>
            <a:r>
              <a:rPr lang="el-GR" dirty="0" smtClean="0"/>
              <a:t>Η σημαία της Νότιας Αφρικής και το εθνόσημο είναι αυτές κάτω:</a:t>
            </a:r>
            <a:endParaRPr lang="el-GR" dirty="0"/>
          </a:p>
        </p:txBody>
      </p:sp>
      <p:sp>
        <p:nvSpPr>
          <p:cNvPr id="5" name="4 - Ορθογώνιο"/>
          <p:cNvSpPr/>
          <p:nvPr/>
        </p:nvSpPr>
        <p:spPr>
          <a:xfrm>
            <a:off x="2286000" y="2967335"/>
            <a:ext cx="4572000" cy="369332"/>
          </a:xfrm>
          <a:prstGeom prst="rect">
            <a:avLst/>
          </a:prstGeom>
        </p:spPr>
        <p:txBody>
          <a:bodyPr>
            <a:spAutoFit/>
          </a:bodyPr>
          <a:lstStyle/>
          <a:p>
            <a:endParaRPr lang="el-GR" dirty="0"/>
          </a:p>
        </p:txBody>
      </p:sp>
      <p:pic>
        <p:nvPicPr>
          <p:cNvPr id="6" name="5 - Εικόνα" descr="images.jpg"/>
          <p:cNvPicPr>
            <a:picLocks noChangeAspect="1"/>
          </p:cNvPicPr>
          <p:nvPr/>
        </p:nvPicPr>
        <p:blipFill>
          <a:blip r:embed="rId2" cstate="print"/>
          <a:stretch>
            <a:fillRect/>
          </a:stretch>
        </p:blipFill>
        <p:spPr>
          <a:xfrm>
            <a:off x="323528" y="3212976"/>
            <a:ext cx="5508104" cy="3068960"/>
          </a:xfrm>
          <a:prstGeom prst="rect">
            <a:avLst/>
          </a:prstGeom>
        </p:spPr>
      </p:pic>
      <p:sp>
        <p:nvSpPr>
          <p:cNvPr id="7" name="6 - Ορθογώνιο"/>
          <p:cNvSpPr/>
          <p:nvPr/>
        </p:nvSpPr>
        <p:spPr>
          <a:xfrm>
            <a:off x="2438400" y="3119735"/>
            <a:ext cx="4572000" cy="369332"/>
          </a:xfrm>
          <a:prstGeom prst="rect">
            <a:avLst/>
          </a:prstGeom>
        </p:spPr>
        <p:txBody>
          <a:bodyPr>
            <a:spAutoFit/>
          </a:bodyPr>
          <a:lstStyle/>
          <a:p>
            <a:endParaRPr lang="el-GR" dirty="0"/>
          </a:p>
        </p:txBody>
      </p:sp>
      <p:pic>
        <p:nvPicPr>
          <p:cNvPr id="8" name="7 - Εικόνα" descr="85px-Coat_of_arms_of_South_Africa.svg.png"/>
          <p:cNvPicPr>
            <a:picLocks noChangeAspect="1"/>
          </p:cNvPicPr>
          <p:nvPr/>
        </p:nvPicPr>
        <p:blipFill>
          <a:blip r:embed="rId3" cstate="print"/>
          <a:stretch>
            <a:fillRect/>
          </a:stretch>
        </p:blipFill>
        <p:spPr>
          <a:xfrm>
            <a:off x="5796136" y="3429000"/>
            <a:ext cx="2880320" cy="2952328"/>
          </a:xfrm>
          <a:prstGeom prst="rect">
            <a:avLst/>
          </a:prstGeom>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421</Words>
  <Application>Microsoft Office PowerPoint</Application>
  <PresentationFormat>Προβολή στην οθόνη (4:3)</PresentationFormat>
  <Paragraphs>26</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ΝΟΤΙΑ ΑΦΡΙΚΗ</vt:lpstr>
      <vt:lpstr>Μέγεθος:</vt:lpstr>
      <vt:lpstr>Κλίμα και περιοχές:</vt:lpstr>
      <vt:lpstr>Οικονομία:</vt:lpstr>
      <vt:lpstr>Πρωτεύουσα:</vt:lpstr>
      <vt:lpstr>Διακυβέρνηση:</vt:lpstr>
      <vt:lpstr>Ιστορία-Πολιτισμός:</vt:lpstr>
      <vt:lpstr>Πληθυσμός-γλώσσα:</vt:lpstr>
      <vt:lpstr>Νόμισμα-σημαία:</vt:lpstr>
      <vt:lpstr>Αξιοθέατα:</vt:lpstr>
      <vt:lpstr>Αναφορά πηγών: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ΝΟΤΙΑ ΑΦΡΙΚΗ</dc:title>
  <dc:creator>maria</dc:creator>
  <cp:lastModifiedBy>maria</cp:lastModifiedBy>
  <cp:revision>18</cp:revision>
  <dcterms:created xsi:type="dcterms:W3CDTF">2021-05-10T08:30:25Z</dcterms:created>
  <dcterms:modified xsi:type="dcterms:W3CDTF">2021-06-07T08:39:35Z</dcterms:modified>
</cp:coreProperties>
</file>